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3"/>
    <p:sldId id="257" r:id="rId4"/>
    <p:sldId id="298" r:id="rId5"/>
    <p:sldId id="299" r:id="rId6"/>
    <p:sldId id="300" r:id="rId7"/>
    <p:sldId id="302" r:id="rId8"/>
    <p:sldId id="303" r:id="rId9"/>
    <p:sldId id="304" r:id="rId10"/>
    <p:sldId id="301" r:id="rId11"/>
    <p:sldId id="305" r:id="rId12"/>
    <p:sldId id="306" r:id="rId13"/>
    <p:sldId id="310" r:id="rId14"/>
    <p:sldId id="311" r:id="rId15"/>
    <p:sldId id="312" r:id="rId16"/>
    <p:sldId id="262" r:id="rId17"/>
    <p:sldId id="308" r:id="rId18"/>
    <p:sldId id="317" r:id="rId19"/>
    <p:sldId id="318" r:id="rId20"/>
    <p:sldId id="309" r:id="rId21"/>
    <p:sldId id="307" r:id="rId22"/>
  </p:sldIdLst>
  <p:sldSz cx="12192000" cy="6858000"/>
  <p:notesSz cx="6858000" cy="9144000"/>
  <p:custDataLst>
    <p:tags r:id="rId2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>
      <p:cViewPr varScale="1">
        <p:scale>
          <a:sx n="79" d="100"/>
          <a:sy n="79" d="100"/>
        </p:scale>
        <p:origin x="806" y="4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6" Type="http://schemas.openxmlformats.org/officeDocument/2006/relationships/tags" Target="tags/tag2.xml"/><Relationship Id="rId25" Type="http://schemas.openxmlformats.org/officeDocument/2006/relationships/tableStyles" Target="tableStyles.xml"/><Relationship Id="rId24" Type="http://schemas.openxmlformats.org/officeDocument/2006/relationships/viewProps" Target="viewProps.xml"/><Relationship Id="rId23" Type="http://schemas.openxmlformats.org/officeDocument/2006/relationships/presProps" Target="presProps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2F0C0-DCB0-9748-96A0-DE671DCF0323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105D0-8FA8-1340-BEE6-48BB969107CD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2F0C0-DCB0-9748-96A0-DE671DCF0323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105D0-8FA8-1340-BEE6-48BB969107CD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2F0C0-DCB0-9748-96A0-DE671DCF0323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105D0-8FA8-1340-BEE6-48BB969107CD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2F0C0-DCB0-9748-96A0-DE671DCF0323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105D0-8FA8-1340-BEE6-48BB969107CD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2F0C0-DCB0-9748-96A0-DE671DCF0323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105D0-8FA8-1340-BEE6-48BB969107CD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2F0C0-DCB0-9748-96A0-DE671DCF0323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105D0-8FA8-1340-BEE6-48BB969107CD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2F0C0-DCB0-9748-96A0-DE671DCF0323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105D0-8FA8-1340-BEE6-48BB969107CD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2F0C0-DCB0-9748-96A0-DE671DCF0323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105D0-8FA8-1340-BEE6-48BB969107CD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2F0C0-DCB0-9748-96A0-DE671DCF0323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105D0-8FA8-1340-BEE6-48BB969107CD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2F0C0-DCB0-9748-96A0-DE671DCF0323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105D0-8FA8-1340-BEE6-48BB969107CD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2F0C0-DCB0-9748-96A0-DE671DCF0323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105D0-8FA8-1340-BEE6-48BB969107CD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E2F0C0-DCB0-9748-96A0-DE671DCF0323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E105D0-8FA8-1340-BEE6-48BB969107CD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27.jpeg"/><Relationship Id="rId4" Type="http://schemas.openxmlformats.org/officeDocument/2006/relationships/image" Target="../media/image26.png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6.png"/><Relationship Id="rId1" Type="http://schemas.openxmlformats.org/officeDocument/2006/relationships/tags" Target="../tags/tag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CN" altLang="en-US" dirty="0"/>
              <a:t>第七次作业讲评</a:t>
            </a:r>
            <a:endParaRPr kumimoji="1"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en-US" altLang="zh-CN" dirty="0"/>
          </a:p>
          <a:p>
            <a:r>
              <a:rPr kumimoji="1" lang="zh-CN" altLang="en-US" dirty="0"/>
              <a:t>谷东润</a:t>
            </a:r>
            <a:endParaRPr kumimoji="1" lang="en-US" altLang="zh-CN" dirty="0"/>
          </a:p>
          <a:p>
            <a:r>
              <a:rPr kumimoji="1" lang="en-US" altLang="zh-CN" dirty="0"/>
              <a:t>2023.3.2</a:t>
            </a:r>
            <a:endParaRPr kumimoji="1" lang="zh-CN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31761" y="326420"/>
            <a:ext cx="10515600" cy="1325563"/>
          </a:xfrm>
        </p:spPr>
        <p:txBody>
          <a:bodyPr/>
          <a:lstStyle/>
          <a:p>
            <a:r>
              <a:rPr kumimoji="1" lang="en-US" altLang="zh-CN" dirty="0"/>
              <a:t>1.3 TF-IDF</a:t>
            </a:r>
            <a:r>
              <a:rPr kumimoji="1" lang="zh-CN" altLang="en-US" dirty="0"/>
              <a:t>计算</a:t>
            </a:r>
            <a:endParaRPr kumimoji="1" lang="zh-CN" altLang="en-US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235503"/>
            <a:ext cx="12192000" cy="1764746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338" y="2907695"/>
            <a:ext cx="3195591" cy="395030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6267" y="2944349"/>
            <a:ext cx="5137200" cy="3913651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31761" y="326420"/>
            <a:ext cx="10515600" cy="1325563"/>
          </a:xfrm>
        </p:spPr>
        <p:txBody>
          <a:bodyPr/>
          <a:lstStyle/>
          <a:p>
            <a:r>
              <a:rPr kumimoji="1" lang="en-US" altLang="zh-CN" dirty="0"/>
              <a:t>1.3 TF-IDF</a:t>
            </a:r>
            <a:r>
              <a:rPr kumimoji="1" lang="zh-CN" altLang="en-US" dirty="0"/>
              <a:t>计算</a:t>
            </a:r>
            <a:endParaRPr kumimoji="1"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69234" y="2211010"/>
            <a:ext cx="8453531" cy="2588344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31761" y="326420"/>
            <a:ext cx="10515600" cy="1325563"/>
          </a:xfrm>
        </p:spPr>
        <p:txBody>
          <a:bodyPr/>
          <a:lstStyle/>
          <a:p>
            <a:r>
              <a:rPr kumimoji="1" lang="en-US" altLang="zh-CN" dirty="0"/>
              <a:t>1.3 TF-IDF</a:t>
            </a:r>
            <a:r>
              <a:rPr kumimoji="1" lang="zh-CN" altLang="en-US" dirty="0"/>
              <a:t>计算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517" y="4044759"/>
            <a:ext cx="3232010" cy="276504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660" y="1283227"/>
            <a:ext cx="4038802" cy="2675769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3546" y="3921426"/>
            <a:ext cx="4169611" cy="2936574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6992" y="4187320"/>
            <a:ext cx="4935008" cy="25592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99715" y="716037"/>
            <a:ext cx="7500384" cy="2457753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31761" y="326420"/>
            <a:ext cx="10515600" cy="1325563"/>
          </a:xfrm>
        </p:spPr>
        <p:txBody>
          <a:bodyPr/>
          <a:lstStyle/>
          <a:p>
            <a:r>
              <a:rPr kumimoji="1" lang="en-US" altLang="zh-CN" dirty="0"/>
              <a:t>1.3 TF-IDF</a:t>
            </a:r>
            <a:r>
              <a:rPr kumimoji="1" lang="zh-CN" altLang="en-US" dirty="0"/>
              <a:t>计算</a:t>
            </a:r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90960" y="2186818"/>
            <a:ext cx="7940050" cy="3890321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7890934" y="1817486"/>
            <a:ext cx="53557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刘澎 </a:t>
            </a:r>
            <a:r>
              <a:rPr lang="en-US" altLang="zh-CN" dirty="0"/>
              <a:t>2100015413</a:t>
            </a:r>
            <a:endParaRPr lang="zh-CN" alt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31761" y="326420"/>
            <a:ext cx="10515600" cy="1325563"/>
          </a:xfrm>
        </p:spPr>
        <p:txBody>
          <a:bodyPr/>
          <a:lstStyle/>
          <a:p>
            <a:r>
              <a:rPr kumimoji="1" lang="en-US" altLang="zh-CN" dirty="0"/>
              <a:t>1.3 TF-IDF</a:t>
            </a:r>
            <a:r>
              <a:rPr kumimoji="1" lang="zh-CN" altLang="en-US" dirty="0"/>
              <a:t>计算</a:t>
            </a:r>
            <a:endParaRPr kumimoji="1"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7890934" y="1817486"/>
            <a:ext cx="53557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赵泽骏 </a:t>
            </a:r>
            <a:r>
              <a:rPr lang="en-US" altLang="zh-CN" dirty="0"/>
              <a:t>2000012974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44657" y="1891695"/>
            <a:ext cx="6322954" cy="4714724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68362"/>
            <a:ext cx="10515600" cy="1325563"/>
          </a:xfrm>
        </p:spPr>
        <p:txBody>
          <a:bodyPr/>
          <a:lstStyle/>
          <a:p>
            <a:r>
              <a:rPr kumimoji="1" lang="en-US" altLang="zh-CN" dirty="0"/>
              <a:t>1.4 </a:t>
            </a:r>
            <a:r>
              <a:rPr kumimoji="1" lang="zh-CN" altLang="en-US" dirty="0"/>
              <a:t>协同过滤</a:t>
            </a:r>
            <a:r>
              <a:rPr kumimoji="1" lang="en-US" altLang="zh-CN" dirty="0"/>
              <a:t>——</a:t>
            </a:r>
            <a:r>
              <a:rPr kumimoji="1" lang="zh-CN" altLang="en-US" dirty="0"/>
              <a:t>基于用户</a:t>
            </a:r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168" y="2757715"/>
            <a:ext cx="5862689" cy="410028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1143" y="2501295"/>
            <a:ext cx="5753593" cy="437121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5981" y="1365236"/>
            <a:ext cx="6531958" cy="1108329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1.4 </a:t>
            </a:r>
            <a:r>
              <a:rPr kumimoji="1" lang="zh-CN" altLang="en-US" dirty="0"/>
              <a:t>协同过滤</a:t>
            </a:r>
            <a:r>
              <a:rPr kumimoji="1" lang="en-US" altLang="zh-CN" dirty="0"/>
              <a:t>——</a:t>
            </a:r>
            <a:r>
              <a:rPr kumimoji="1" lang="zh-CN" altLang="en-US" dirty="0"/>
              <a:t>基于物品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820" y="2704495"/>
            <a:ext cx="5900523" cy="415350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6525" y="2583543"/>
            <a:ext cx="5408084" cy="431316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6471" y="1473537"/>
            <a:ext cx="5834248" cy="1071301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31761" y="326420"/>
            <a:ext cx="10515600" cy="1325563"/>
          </a:xfrm>
        </p:spPr>
        <p:txBody>
          <a:bodyPr/>
          <a:lstStyle/>
          <a:p>
            <a:r>
              <a:rPr kumimoji="1" lang="en-US" altLang="zh-CN" dirty="0"/>
              <a:t>1.4 </a:t>
            </a:r>
            <a:r>
              <a:rPr kumimoji="1" lang="zh-CN" altLang="en-US" dirty="0"/>
              <a:t>协同过滤</a:t>
            </a:r>
            <a:r>
              <a:rPr kumimoji="1" lang="en-US" altLang="zh-CN" dirty="0"/>
              <a:t>——</a:t>
            </a:r>
            <a:r>
              <a:rPr kumimoji="1" lang="zh-CN" altLang="en-US" dirty="0"/>
              <a:t>基于</a:t>
            </a:r>
            <a:r>
              <a:rPr kumimoji="1" lang="zh-CN" altLang="en-US" dirty="0"/>
              <a:t>物品</a:t>
            </a:r>
            <a:endParaRPr kumimoji="1"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7890934" y="1817486"/>
            <a:ext cx="5355771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周天涵</a:t>
            </a:r>
            <a:r>
              <a:rPr lang="en-US" altLang="zh-CN" dirty="0"/>
              <a:t> 2200015859</a:t>
            </a:r>
            <a:endParaRPr lang="en-US" altLang="zh-CN" dirty="0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052830" y="2066925"/>
            <a:ext cx="6480175" cy="404495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31761" y="326420"/>
            <a:ext cx="10515600" cy="1325563"/>
          </a:xfrm>
        </p:spPr>
        <p:txBody>
          <a:bodyPr/>
          <a:lstStyle/>
          <a:p>
            <a:r>
              <a:rPr kumimoji="1" lang="en-US" altLang="zh-CN" dirty="0"/>
              <a:t>1.4 </a:t>
            </a:r>
            <a:r>
              <a:rPr kumimoji="1" lang="zh-CN" altLang="en-US" dirty="0"/>
              <a:t>协同过滤</a:t>
            </a:r>
            <a:r>
              <a:rPr kumimoji="1" lang="en-US" altLang="zh-CN" dirty="0"/>
              <a:t>——</a:t>
            </a:r>
            <a:r>
              <a:rPr kumimoji="1" lang="zh-CN" altLang="en-US" dirty="0"/>
              <a:t>基于</a:t>
            </a:r>
            <a:r>
              <a:rPr kumimoji="1" lang="zh-CN" altLang="en-US" dirty="0"/>
              <a:t>物品</a:t>
            </a:r>
            <a:endParaRPr kumimoji="1"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7890934" y="1817486"/>
            <a:ext cx="5355771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潘佳</a:t>
            </a:r>
            <a:r>
              <a:rPr lang="zh-CN" altLang="en-US" dirty="0"/>
              <a:t>骐 </a:t>
            </a:r>
            <a:r>
              <a:rPr lang="en-US" altLang="zh-CN" dirty="0"/>
              <a:t>2100012908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31315" y="2621280"/>
            <a:ext cx="8100060" cy="30861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1.4 </a:t>
            </a:r>
            <a:r>
              <a:rPr kumimoji="1" lang="zh-CN" altLang="en-US" dirty="0"/>
              <a:t>协同过滤</a:t>
            </a:r>
            <a:r>
              <a:rPr kumimoji="1" lang="en-US" altLang="zh-CN" dirty="0"/>
              <a:t>——</a:t>
            </a:r>
            <a:r>
              <a:rPr kumimoji="1" lang="zh-CN" altLang="en-US" dirty="0"/>
              <a:t>两种方法的比较</a:t>
            </a:r>
            <a:endParaRPr kumimoji="1" lang="zh-CN" altLang="en-US" dirty="0"/>
          </a:p>
        </p:txBody>
      </p:sp>
      <p:graphicFrame>
        <p:nvGraphicFramePr>
          <p:cNvPr id="3" name="表格 3"/>
          <p:cNvGraphicFramePr>
            <a:graphicFrameLocks noGrp="1"/>
          </p:cNvGraphicFramePr>
          <p:nvPr/>
        </p:nvGraphicFramePr>
        <p:xfrm>
          <a:off x="1804610" y="1945640"/>
          <a:ext cx="8127999" cy="338836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709333"/>
                <a:gridCol w="2709333"/>
                <a:gridCol w="2709333"/>
              </a:tblGrid>
              <a:tr h="37084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UserCF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ItemCF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性能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用户很多时，计算相似度矩阵代价很大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物品很多时。计算相似度矩阵代价很大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冷启动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新用户无法对其立即进行个性化推荐，因为相似度表是隔一段时间进行计算的。而新物品上线时，可以快速将其推荐给相似用户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新用户一旦对物品产生行为，就可以快速给他推荐其它相关物品。而新物品上线时，无法立即得到与其相似的物品用于推荐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实时性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用户有新行为，推荐结果变化延迟大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用户有新行为，推荐结果实时变化</a:t>
                      </a:r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第零部分</a:t>
            </a:r>
            <a:endParaRPr kumimoji="1"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7860030" y="1151255"/>
            <a:ext cx="403733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400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7371" y="1732022"/>
            <a:ext cx="3183467" cy="3901716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1660" y="125790"/>
            <a:ext cx="5503300" cy="2550424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4298" y="2960914"/>
            <a:ext cx="3702299" cy="3577771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8812" y="2946401"/>
            <a:ext cx="4913188" cy="3785809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总结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552424"/>
            <a:ext cx="10515600" cy="4351338"/>
          </a:xfrm>
        </p:spPr>
        <p:txBody>
          <a:bodyPr>
            <a:normAutofit fontScale="87500"/>
          </a:bodyPr>
          <a:lstStyle/>
          <a:p>
            <a:pPr fontAlgn="auto">
              <a:lnSpc>
                <a:spcPct val="120000"/>
              </a:lnSpc>
            </a:pPr>
            <a:r>
              <a:rPr kumimoji="1" lang="zh-CN" altLang="en-US" dirty="0"/>
              <a:t>对于不同的场景，推荐算法也会有所差异，该算法并不完美，事实上，传统的协同过滤本身也是一个很古老的算法了，本次作业只是提供一次大家动手实现推荐算法的这样一个过程</a:t>
            </a:r>
            <a:endParaRPr kumimoji="1" lang="en-US" altLang="zh-CN" dirty="0"/>
          </a:p>
          <a:p>
            <a:pPr fontAlgn="auto">
              <a:lnSpc>
                <a:spcPct val="120000"/>
              </a:lnSpc>
            </a:pPr>
            <a:r>
              <a:rPr kumimoji="1" lang="zh-CN" altLang="en-US" dirty="0"/>
              <a:t>希望大家在处理</a:t>
            </a:r>
            <a:r>
              <a:rPr kumimoji="1" lang="en-US" altLang="zh-CN" dirty="0" err="1"/>
              <a:t>dataframe</a:t>
            </a:r>
            <a:r>
              <a:rPr kumimoji="1" lang="zh-CN" altLang="en-US" dirty="0"/>
              <a:t>以及之后学的</a:t>
            </a:r>
            <a:r>
              <a:rPr kumimoji="1" lang="en-US" altLang="zh-CN" dirty="0" err="1"/>
              <a:t>nparray</a:t>
            </a:r>
            <a:r>
              <a:rPr kumimoji="1" lang="zh-CN" altLang="en-US" dirty="0"/>
              <a:t>的时候，多使用库中给出的方法（而不是各种</a:t>
            </a:r>
            <a:r>
              <a:rPr kumimoji="1" lang="en-US" altLang="zh-CN" dirty="0"/>
              <a:t>for</a:t>
            </a:r>
            <a:r>
              <a:rPr kumimoji="1" lang="zh-CN" altLang="en-US" dirty="0"/>
              <a:t>循环），让代码更简洁，更有“</a:t>
            </a:r>
            <a:r>
              <a:rPr kumimoji="1" lang="en-US" altLang="zh-CN" dirty="0"/>
              <a:t>python</a:t>
            </a:r>
            <a:r>
              <a:rPr kumimoji="1" lang="zh-CN" altLang="en-US" dirty="0"/>
              <a:t>风格”</a:t>
            </a:r>
            <a:endParaRPr kumimoji="1" lang="en-US" altLang="zh-CN" dirty="0"/>
          </a:p>
          <a:p>
            <a:pPr fontAlgn="auto">
              <a:lnSpc>
                <a:spcPct val="120000"/>
              </a:lnSpc>
            </a:pPr>
            <a:r>
              <a:rPr kumimoji="1" lang="zh-CN" altLang="en-US" dirty="0"/>
              <a:t>由于批作业时间紧张，没能覆盖大部分作业，所以就先不挑选优秀做法放在</a:t>
            </a:r>
            <a:r>
              <a:rPr kumimoji="1" lang="en-US" altLang="zh-CN" dirty="0"/>
              <a:t>ppt</a:t>
            </a:r>
            <a:r>
              <a:rPr kumimoji="1" lang="zh-CN" altLang="en-US" dirty="0"/>
              <a:t>上了，后续批完后会发一个补充版的，并且记录入选作业。</a:t>
            </a:r>
            <a:endParaRPr kumimoji="1" lang="en-US" altLang="zh-CN" dirty="0"/>
          </a:p>
          <a:p>
            <a:pPr fontAlgn="auto">
              <a:lnSpc>
                <a:spcPct val="120000"/>
              </a:lnSpc>
            </a:pPr>
            <a:endParaRPr kumimoji="1" lang="en-US" altLang="zh-CN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1.1 Pandas</a:t>
            </a:r>
            <a:r>
              <a:rPr kumimoji="1" lang="zh-CN" altLang="en-US" dirty="0"/>
              <a:t>基础操作</a:t>
            </a:r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25440" y="3199228"/>
            <a:ext cx="3735849" cy="3524478"/>
          </a:xfrm>
          <a:prstGeom prst="rect">
            <a:avLst/>
          </a:prstGeom>
        </p:spPr>
      </p:pic>
      <p:sp>
        <p:nvSpPr>
          <p:cNvPr id="6" name="箭头: 右 5"/>
          <p:cNvSpPr/>
          <p:nvPr/>
        </p:nvSpPr>
        <p:spPr>
          <a:xfrm>
            <a:off x="4673599" y="4634894"/>
            <a:ext cx="1054705" cy="2419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6952" y="3590434"/>
            <a:ext cx="6165048" cy="2742066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097" y="1479164"/>
            <a:ext cx="6012089" cy="154038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4"/>
          <a:srcRect t="2594" r="14318"/>
          <a:stretch>
            <a:fillRect/>
          </a:stretch>
        </p:blipFill>
        <p:spPr>
          <a:xfrm>
            <a:off x="6517186" y="1582057"/>
            <a:ext cx="5648851" cy="87569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1.1</a:t>
            </a:r>
            <a:r>
              <a:rPr kumimoji="1" lang="zh-CN" altLang="en-US" dirty="0"/>
              <a:t> </a:t>
            </a:r>
            <a:r>
              <a:rPr kumimoji="1" lang="en-US" altLang="zh-CN" dirty="0"/>
              <a:t>Pandas</a:t>
            </a:r>
            <a:r>
              <a:rPr kumimoji="1" lang="zh-CN" altLang="en-US" dirty="0"/>
              <a:t>基础操作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02895" y="1602737"/>
            <a:ext cx="7603142" cy="486457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1.2</a:t>
            </a:r>
            <a:r>
              <a:rPr kumimoji="1" lang="zh-CN" altLang="en-US" dirty="0"/>
              <a:t>数据可视化</a:t>
            </a:r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82655" y="0"/>
            <a:ext cx="5609345" cy="6858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253" y="1857829"/>
            <a:ext cx="6206145" cy="474375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1.2</a:t>
            </a:r>
            <a:r>
              <a:rPr kumimoji="1" lang="zh-CN" altLang="en-US" dirty="0"/>
              <a:t>数据可视化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8238" y="1598764"/>
            <a:ext cx="5509570" cy="5012492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0553" y="1598764"/>
            <a:ext cx="6127584" cy="5259236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897808" y="304800"/>
            <a:ext cx="55975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箱线图深入理解：</a:t>
            </a:r>
            <a:endParaRPr lang="en-US" altLang="zh-CN" dirty="0"/>
          </a:p>
          <a:p>
            <a:r>
              <a:rPr lang="en-US" altLang="zh-CN" dirty="0"/>
              <a:t>https://zhuanlan.zhihu.com/p/347067055</a:t>
            </a:r>
            <a:endParaRPr lang="zh-CN" alt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1.2</a:t>
            </a:r>
            <a:r>
              <a:rPr kumimoji="1" lang="zh-CN" altLang="en-US" dirty="0"/>
              <a:t>数据可视化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4275" y="1780418"/>
            <a:ext cx="5116287" cy="497598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5324" y="1509485"/>
            <a:ext cx="5310737" cy="524691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1.2</a:t>
            </a:r>
            <a:r>
              <a:rPr kumimoji="1" lang="zh-CN" altLang="en-US" dirty="0"/>
              <a:t>数据可视化</a:t>
            </a:r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57365" y="1562705"/>
            <a:ext cx="4785519" cy="5242076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7199086" y="2229468"/>
            <a:ext cx="39865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更多用法，参考</a:t>
            </a:r>
            <a:r>
              <a:rPr lang="en-US" altLang="zh-CN" dirty="0" err="1"/>
              <a:t>pyplot</a:t>
            </a:r>
            <a:r>
              <a:rPr lang="zh-CN" altLang="en-US" dirty="0"/>
              <a:t>官方文档</a:t>
            </a:r>
            <a:endParaRPr lang="zh-CN" alt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31761" y="326420"/>
            <a:ext cx="10515600" cy="1325563"/>
          </a:xfrm>
        </p:spPr>
        <p:txBody>
          <a:bodyPr/>
          <a:lstStyle/>
          <a:p>
            <a:r>
              <a:rPr kumimoji="1" lang="en-US" altLang="zh-CN" dirty="0"/>
              <a:t>1.3 TF-IDF</a:t>
            </a:r>
            <a:r>
              <a:rPr kumimoji="1" lang="zh-CN" altLang="en-US" dirty="0"/>
              <a:t>计算</a:t>
            </a:r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6795" y="1359505"/>
            <a:ext cx="5920064" cy="533883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6859" y="1432076"/>
            <a:ext cx="6444038" cy="4893733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5394476" y="261257"/>
            <a:ext cx="58528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注意，</a:t>
            </a:r>
            <a:r>
              <a:rPr lang="en-US" altLang="zh-CN" dirty="0" err="1"/>
              <a:t>tf-idf</a:t>
            </a:r>
            <a:r>
              <a:rPr lang="zh-CN" altLang="en-US" dirty="0"/>
              <a:t>的计算存在一些不同版本的定义，在此我们先用题干给出的定义</a:t>
            </a:r>
            <a:endParaRPr lang="en-US" altLang="zh-CN" dirty="0"/>
          </a:p>
          <a:p>
            <a:r>
              <a:rPr lang="en-US" altLang="zh-CN" dirty="0"/>
              <a:t>TF</a:t>
            </a:r>
            <a:r>
              <a:rPr lang="zh-CN" altLang="en-US" dirty="0"/>
              <a:t>：词在文段中的频数</a:t>
            </a:r>
            <a:r>
              <a:rPr lang="en-US" altLang="zh-CN" dirty="0"/>
              <a:t>/</a:t>
            </a:r>
            <a:r>
              <a:rPr lang="zh-CN" altLang="en-US" dirty="0"/>
              <a:t>文段总词数</a:t>
            </a:r>
            <a:endParaRPr lang="en-US" altLang="zh-CN" dirty="0"/>
          </a:p>
          <a:p>
            <a:r>
              <a:rPr lang="en-US" altLang="zh-CN" dirty="0"/>
              <a:t>IDF</a:t>
            </a:r>
            <a:r>
              <a:rPr lang="zh-CN" altLang="en-US" dirty="0"/>
              <a:t>：</a:t>
            </a:r>
            <a:r>
              <a:rPr lang="en-US" altLang="zh-CN" dirty="0"/>
              <a:t>ln</a:t>
            </a:r>
            <a:r>
              <a:rPr lang="zh-CN" altLang="en-US" dirty="0"/>
              <a:t>（文段总数</a:t>
            </a:r>
            <a:r>
              <a:rPr lang="en-US" altLang="zh-CN" dirty="0"/>
              <a:t>/</a:t>
            </a:r>
            <a:r>
              <a:rPr lang="zh-CN" altLang="en-US" dirty="0"/>
              <a:t>包含该词的文段数）</a:t>
            </a:r>
            <a:endParaRPr lang="zh-CN" altLang="en-US" dirty="0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PLACING_PICTURE_USER_VIEWPORT" val="{&quot;height&quot;:5622,&quot;width&quot;:9006}"/>
</p:tagLst>
</file>

<file path=ppt/tags/tag2.xml><?xml version="1.0" encoding="utf-8"?>
<p:tagLst xmlns:p="http://schemas.openxmlformats.org/presentationml/2006/main">
  <p:tag name="KSO_WPP_MARK_KEY" val="8198942a-691d-4986-a856-7bb8d9b89a20"/>
  <p:tag name="COMMONDATA" val="eyJoZGlkIjoiODM2ZWE1YzE4ODAxNjNiMGE4YzZiOTZiNmM2NWIxNWMifQ=="/>
</p:tagLst>
</file>

<file path=ppt/theme/theme1.xml><?xml version="1.0" encoding="utf-8"?>
<a:theme xmlns:a="http://schemas.openxmlformats.org/drawingml/2006/main" name="Office 主题 2013 - 20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834</Words>
  <Application>WPS 演示</Application>
  <PresentationFormat>宽屏</PresentationFormat>
  <Paragraphs>87</Paragraphs>
  <Slides>20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9" baseType="lpstr">
      <vt:lpstr>Arial</vt:lpstr>
      <vt:lpstr>宋体</vt:lpstr>
      <vt:lpstr>Wingdings</vt:lpstr>
      <vt:lpstr>等线 Light</vt:lpstr>
      <vt:lpstr>等线</vt:lpstr>
      <vt:lpstr>微软雅黑</vt:lpstr>
      <vt:lpstr>Arial Unicode MS</vt:lpstr>
      <vt:lpstr>Calibri</vt:lpstr>
      <vt:lpstr>Office 主题 2013 - 2022</vt:lpstr>
      <vt:lpstr>第七次作业讲评</vt:lpstr>
      <vt:lpstr>第零部分</vt:lpstr>
      <vt:lpstr>1.1 Pandas基础操作</vt:lpstr>
      <vt:lpstr>1.1 Pandas基础操作</vt:lpstr>
      <vt:lpstr>1.2数据可视化</vt:lpstr>
      <vt:lpstr>1.2数据可视化</vt:lpstr>
      <vt:lpstr>1.2数据可视化</vt:lpstr>
      <vt:lpstr>1.2数据可视化</vt:lpstr>
      <vt:lpstr>1.3 TF-IDF计算</vt:lpstr>
      <vt:lpstr>1.3 TF-IDF计算</vt:lpstr>
      <vt:lpstr>1.3 TF-IDF计算</vt:lpstr>
      <vt:lpstr>1.3 TF-IDF计算</vt:lpstr>
      <vt:lpstr>1.3 TF-IDF计算</vt:lpstr>
      <vt:lpstr>1.3 TF-IDF计算</vt:lpstr>
      <vt:lpstr>1.4 协同过滤——基于用户</vt:lpstr>
      <vt:lpstr>1.4 协同过滤——基于物品</vt:lpstr>
      <vt:lpstr>1.3 TF-IDF计算</vt:lpstr>
      <vt:lpstr>1.3 TF-IDF计算</vt:lpstr>
      <vt:lpstr>1.4 协同过滤——两种方法的比较</vt:lpstr>
      <vt:lpstr>总结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一飞 李</dc:creator>
  <cp:lastModifiedBy>尘影</cp:lastModifiedBy>
  <cp:revision>28</cp:revision>
  <dcterms:created xsi:type="dcterms:W3CDTF">2023-02-26T06:06:00Z</dcterms:created>
  <dcterms:modified xsi:type="dcterms:W3CDTF">2023-03-30T05:25:16Z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A63851453793416B95856C52218E1A4C</vt:lpwstr>
  </property>
  <property fmtid="{D5CDD505-2E9C-101B-9397-08002B2CF9AE}" pid="3" name="KSOProductBuildVer">
    <vt:lpwstr>2052-11.1.0.13703</vt:lpwstr>
  </property>
</Properties>
</file>